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1" r:id="rId2"/>
    <p:sldId id="256" r:id="rId3"/>
    <p:sldId id="258" r:id="rId4"/>
    <p:sldId id="267" r:id="rId5"/>
    <p:sldId id="263" r:id="rId6"/>
    <p:sldId id="260" r:id="rId7"/>
    <p:sldId id="269" r:id="rId8"/>
    <p:sldId id="265" r:id="rId9"/>
    <p:sldId id="270" r:id="rId10"/>
    <p:sldId id="264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00"/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6588" autoAdjust="0"/>
    <p:restoredTop sz="86406" autoAdjust="0"/>
  </p:normalViewPr>
  <p:slideViewPr>
    <p:cSldViewPr>
      <p:cViewPr varScale="1">
        <p:scale>
          <a:sx n="63" d="100"/>
          <a:sy n="63" d="100"/>
        </p:scale>
        <p:origin x="-19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04" y="64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2F9138A-AEE4-4D32-8BD5-7D0CD5FC497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FCF9B69-EC84-45E9-8B5D-8CF90DA8C70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FC84D7-BE4C-43CB-B30C-D8C9298A3D7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4F82A1-9610-416A-81FE-F8EA8C56ACD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E61D56-02CC-4AB0-89AD-4E88B5724C6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979A85-441A-4039-9A7E-1B968319677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45E24A-C79D-4114-A03A-A8251D932BD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2DAEA6-E893-4C0D-B7A0-CEF3F8456EF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AAFD00-EFF7-4395-873A-4B160490CA2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97C992-3326-43E8-9779-18FD111A2A8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376B04-85E0-441B-8C10-88C534B012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ABB179-E934-4551-9D6F-B6838EBB06C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E956AE-F437-42FE-995B-1F3ABBC649C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6B36C7-E225-43AC-835E-19E1CF95A8C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7ED4396-93C7-40F7-8126-3C409B7F1C3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Index Slide</a:t>
            </a:r>
            <a:r>
              <a:rPr lang="en-US" alt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(Computer Division)</a:t>
            </a:r>
            <a:br>
              <a:rPr lang="en-US" alt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altLang="en-US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(Time allotted for presentation is 7 minutes and prepare B&amp;W slides)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8458200" cy="4038600"/>
          </a:xfrm>
        </p:spPr>
        <p:txBody>
          <a:bodyPr/>
          <a:lstStyle/>
          <a:p>
            <a:pPr eaLnBrk="1" hangingPunct="1">
              <a:lnSpc>
                <a:spcPct val="200000"/>
              </a:lnSpc>
              <a:defRPr/>
            </a:pPr>
            <a:r>
              <a:rPr lang="en-US" altLang="en-US" sz="2400" dirty="0">
                <a:latin typeface="Arial" pitchFamily="34" charset="0"/>
                <a:cs typeface="Arial" pitchFamily="34" charset="0"/>
              </a:rPr>
              <a:t>Name: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en-US" altLang="en-US" sz="2400" dirty="0">
                <a:latin typeface="Arial" pitchFamily="34" charset="0"/>
                <a:cs typeface="Arial" pitchFamily="34" charset="0"/>
              </a:rPr>
              <a:t>Designation: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en-US" altLang="en-US" sz="2400" dirty="0">
                <a:latin typeface="Arial" pitchFamily="34" charset="0"/>
                <a:cs typeface="Arial" pitchFamily="34" charset="0"/>
              </a:rPr>
              <a:t>Department: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en-US" altLang="en-US" sz="2400" dirty="0">
                <a:latin typeface="Arial" pitchFamily="34" charset="0"/>
                <a:cs typeface="Arial" pitchFamily="34" charset="0"/>
              </a:rPr>
              <a:t>Post applied for: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en-US" altLang="en-US" sz="2400" dirty="0">
                <a:latin typeface="Arial" pitchFamily="34" charset="0"/>
                <a:cs typeface="Arial" pitchFamily="34" charset="0"/>
              </a:rPr>
              <a:t>Residency Period*:      mm/</a:t>
            </a:r>
            <a:r>
              <a:rPr lang="en-US" altLang="en-US" sz="2400" dirty="0" err="1">
                <a:latin typeface="Arial" pitchFamily="34" charset="0"/>
                <a:cs typeface="Arial" pitchFamily="34" charset="0"/>
              </a:rPr>
              <a:t>yr</a:t>
            </a:r>
            <a:r>
              <a:rPr lang="en-US" altLang="en-US" sz="2400" dirty="0">
                <a:latin typeface="Arial" pitchFamily="34" charset="0"/>
                <a:cs typeface="Arial" pitchFamily="34" charset="0"/>
              </a:rPr>
              <a:t>    to   mm/</a:t>
            </a:r>
            <a:r>
              <a:rPr lang="en-US" altLang="en-US" sz="2400" dirty="0" err="1">
                <a:latin typeface="Arial" pitchFamily="34" charset="0"/>
                <a:cs typeface="Arial" pitchFamily="34" charset="0"/>
              </a:rPr>
              <a:t>yr</a:t>
            </a:r>
            <a:endParaRPr lang="en-US" alt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06BFDC0-9F17-4B70-9863-0809A5DDB607}" type="slidenum">
              <a:rPr lang="en-US" altLang="en-US">
                <a:latin typeface="Arial" pitchFamily="34" charset="0"/>
                <a:cs typeface="Arial" pitchFamily="34" charset="0"/>
              </a:rPr>
              <a:pPr/>
              <a:t>1</a:t>
            </a:fld>
            <a:endParaRPr lang="en-US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AB4C2E36-66E2-2A40-9D57-A214EF657B3D}"/>
              </a:ext>
            </a:extLst>
          </p:cNvPr>
          <p:cNvSpPr/>
          <p:nvPr/>
        </p:nvSpPr>
        <p:spPr>
          <a:xfrm>
            <a:off x="1066800" y="5684450"/>
            <a:ext cx="2386231" cy="5603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200000"/>
              </a:lnSpc>
              <a:buFontTx/>
              <a:buNone/>
              <a:defRPr/>
            </a:pPr>
            <a:r>
              <a:rPr lang="en-US" altLang="en-US" sz="1800" dirty="0">
                <a:latin typeface="Arial" pitchFamily="34" charset="0"/>
                <a:cs typeface="Arial" pitchFamily="34" charset="0"/>
              </a:rPr>
              <a:t>* For FCP candidates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Self -Assessment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200000"/>
              </a:lnSpc>
              <a:spcBef>
                <a:spcPct val="0"/>
              </a:spcBef>
              <a:buNone/>
              <a:defRPr/>
            </a:pPr>
            <a:r>
              <a:rPr lang="en-US" altLang="en-US" sz="2400" kern="1200" dirty="0">
                <a:latin typeface="Arial" panose="020B0604020202020204" pitchFamily="34" charset="0"/>
                <a:cs typeface="Arial" panose="020B0604020202020204" pitchFamily="34" charset="0"/>
              </a:rPr>
              <a:t>List up to 5 reasons  why, in your own assessment, you qualify for the post/promotion applied for</a:t>
            </a:r>
          </a:p>
          <a:p>
            <a:pPr marL="0" indent="0" algn="ctr">
              <a:lnSpc>
                <a:spcPct val="200000"/>
              </a:lnSpc>
              <a:spcBef>
                <a:spcPct val="0"/>
              </a:spcBef>
              <a:buFontTx/>
              <a:buNone/>
              <a:defRPr/>
            </a:pPr>
            <a:endParaRPr lang="en-US" altLang="en-US" sz="1600" kern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US" sz="2000" dirty="0"/>
          </a:p>
        </p:txBody>
      </p:sp>
      <p:sp>
        <p:nvSpPr>
          <p:cNvPr id="1126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A84C675-759C-4422-A4B2-BECCBF448F15}" type="slidenum">
              <a:rPr lang="en-US" altLang="en-US"/>
              <a:pPr/>
              <a:t>10</a:t>
            </a:fld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General information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5410200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2400" kern="1200" dirty="0">
                <a:latin typeface="Arial" pitchFamily="34" charset="0"/>
                <a:cs typeface="Arial" pitchFamily="34" charset="0"/>
              </a:rPr>
              <a:t>Highest Academic Qualifications </a:t>
            </a:r>
          </a:p>
          <a:p>
            <a:pPr marL="0" indent="0" eaLnBrk="1" hangingPunct="1">
              <a:spcBef>
                <a:spcPts val="600"/>
              </a:spcBef>
              <a:buFont typeface="Times New Roman" panose="02020603050405020304" pitchFamily="18" charset="0"/>
              <a:buAutoNum type="arabicPeriod"/>
              <a:defRPr/>
            </a:pPr>
            <a:endParaRPr lang="en-US" altLang="en-US" sz="2400" kern="12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spcBef>
                <a:spcPts val="600"/>
              </a:spcBef>
              <a:buFont typeface="Times New Roman" panose="02020603050405020304" pitchFamily="18" charset="0"/>
              <a:buAutoNum type="arabicPeriod"/>
              <a:defRPr/>
            </a:pPr>
            <a:endParaRPr lang="en-US" altLang="en-US" sz="2400" kern="12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spcBef>
                <a:spcPts val="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2400" kern="1200" dirty="0">
                <a:latin typeface="Arial" pitchFamily="34" charset="0"/>
                <a:cs typeface="Arial" pitchFamily="34" charset="0"/>
              </a:rPr>
              <a:t>Additional Qualifications acquired </a:t>
            </a:r>
            <a:r>
              <a:rPr lang="en-US" altLang="en-US" sz="2400" u="sng" kern="1200" dirty="0">
                <a:latin typeface="Arial" pitchFamily="34" charset="0"/>
                <a:cs typeface="Arial" pitchFamily="34" charset="0"/>
              </a:rPr>
              <a:t>during the Residency Period*</a:t>
            </a:r>
          </a:p>
          <a:p>
            <a:pPr marL="0" indent="0" eaLnBrk="1" hangingPunct="1">
              <a:spcBef>
                <a:spcPts val="600"/>
              </a:spcBef>
              <a:buFont typeface="Times New Roman" panose="02020603050405020304" pitchFamily="18" charset="0"/>
              <a:buAutoNum type="arabicPeriod"/>
              <a:defRPr/>
            </a:pPr>
            <a:endParaRPr lang="en-US" altLang="en-US" sz="2400" kern="12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spcBef>
                <a:spcPts val="600"/>
              </a:spcBef>
              <a:buFont typeface="Times New Roman" panose="02020603050405020304" pitchFamily="18" charset="0"/>
              <a:buAutoNum type="arabicPeriod"/>
              <a:defRPr/>
            </a:pPr>
            <a:endParaRPr lang="en-US" altLang="en-US" sz="2400" kern="12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spcBef>
                <a:spcPts val="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2400" kern="1200" dirty="0">
                <a:latin typeface="Arial" pitchFamily="34" charset="0"/>
                <a:cs typeface="Arial" pitchFamily="34" charset="0"/>
              </a:rPr>
              <a:t>Awards, Honors, Memberships, Fellowships </a:t>
            </a:r>
            <a:r>
              <a:rPr lang="en-US" altLang="en-US" sz="2400" u="sng" kern="1200" dirty="0" smtClean="0">
                <a:latin typeface="Arial" pitchFamily="34" charset="0"/>
                <a:cs typeface="Arial" pitchFamily="34" charset="0"/>
              </a:rPr>
              <a:t>during the residency period</a:t>
            </a:r>
            <a:endParaRPr lang="en-US" altLang="en-US" sz="2400" u="sng" kern="12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spcBef>
                <a:spcPts val="0"/>
              </a:spcBef>
              <a:buFont typeface="Times New Roman" panose="02020603050405020304" pitchFamily="18" charset="0"/>
              <a:buAutoNum type="arabicPeriod"/>
              <a:defRPr/>
            </a:pPr>
            <a:endParaRPr lang="en-US" altLang="en-US" sz="2400" kern="12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spcBef>
                <a:spcPts val="600"/>
              </a:spcBef>
              <a:buFont typeface="Times New Roman" panose="02020603050405020304" pitchFamily="18" charset="0"/>
              <a:buAutoNum type="arabicPeriod"/>
              <a:defRPr/>
            </a:pPr>
            <a:endParaRPr lang="en-US" altLang="en-US" sz="2400" kern="12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spcBef>
                <a:spcPts val="6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2400" kern="1200" dirty="0">
                <a:latin typeface="Arial" pitchFamily="34" charset="0"/>
                <a:cs typeface="Arial" pitchFamily="34" charset="0"/>
              </a:rPr>
              <a:t>Experience (previous posts)</a:t>
            </a:r>
            <a:r>
              <a:rPr lang="en-US" altLang="en-US" dirty="0">
                <a:latin typeface="Arial" pitchFamily="34" charset="0"/>
                <a:cs typeface="Arial" pitchFamily="34" charset="0"/>
              </a:rPr>
              <a:t>**</a:t>
            </a:r>
            <a:endParaRPr lang="en-US" altLang="en-US" kern="12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600" dirty="0">
                <a:latin typeface="Arial" pitchFamily="34" charset="0"/>
                <a:cs typeface="Arial" pitchFamily="34" charset="0"/>
              </a:rPr>
              <a:t>* For FCP candidates only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600" dirty="0">
                <a:latin typeface="Arial" pitchFamily="34" charset="0"/>
                <a:cs typeface="Arial" pitchFamily="34" charset="0"/>
              </a:rPr>
              <a:t>**For open selection / lateral entry </a:t>
            </a:r>
            <a:endParaRPr lang="en-US" altLang="en-US" sz="1600" kern="12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en-US" altLang="en-US" kern="12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spcBef>
                <a:spcPct val="0"/>
              </a:spcBef>
              <a:buFont typeface="Times New Roman" panose="02020603050405020304" pitchFamily="18" charset="0"/>
              <a:buAutoNum type="arabicPeriod"/>
              <a:defRPr/>
            </a:pPr>
            <a:endParaRPr lang="en-US" altLang="en-US" kern="12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spcBef>
                <a:spcPct val="0"/>
              </a:spcBef>
              <a:buFont typeface="Times New Roman" panose="02020603050405020304" pitchFamily="18" charset="0"/>
              <a:buAutoNum type="arabicPeriod"/>
              <a:defRPr/>
            </a:pPr>
            <a:endParaRPr lang="en-US" altLang="en-US" kern="12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E95B792-615E-4403-994E-83E8A1ECB812}" type="slidenum">
              <a:rPr lang="en-US" altLang="en-US">
                <a:latin typeface="Arial" pitchFamily="34" charset="0"/>
                <a:cs typeface="Arial" pitchFamily="34" charset="0"/>
              </a:rPr>
              <a:pPr/>
              <a:t>2</a:t>
            </a:fld>
            <a:endParaRPr lang="en-US" alt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9067800" cy="1143000"/>
          </a:xfrm>
        </p:spPr>
        <p:txBody>
          <a:bodyPr/>
          <a:lstStyle/>
          <a:p>
            <a:pPr lvl="0" eaLnBrk="1" hangingPunct="1">
              <a:defRPr/>
            </a:pPr>
            <a:r>
              <a:rPr lang="en-US" alt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alt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alt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alt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alt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alt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alt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SERVICE DELIVERY- INFRASTRUCTURE MANAGEMENT, HARDWARE SERVICES &amp; </a:t>
            </a:r>
            <a:r>
              <a:rPr lang="en-US" alt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IMPLEMENTATION </a:t>
            </a:r>
            <a:r>
              <a:rPr lang="en-US" altLang="en-US" sz="24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during the residency period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altLang="en-US" sz="28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n-US" altLang="en-US" sz="28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en-US" alt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alt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en-US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000" dirty="0">
                <a:latin typeface="Arial" pitchFamily="34" charset="0"/>
                <a:cs typeface="Arial" pitchFamily="34" charset="0"/>
              </a:rPr>
              <a:t>a. Requirement analysis of Hardware and Software.	</a:t>
            </a:r>
          </a:p>
          <a:p>
            <a:pPr marL="0" indent="0">
              <a:buFontTx/>
              <a:buNone/>
            </a:pPr>
            <a:endParaRPr lang="en-US" alt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</a:pPr>
            <a:r>
              <a:rPr lang="en-US" altLang="en-US" sz="2000" dirty="0">
                <a:latin typeface="Arial" pitchFamily="34" charset="0"/>
                <a:cs typeface="Arial" pitchFamily="34" charset="0"/>
              </a:rPr>
              <a:t>b. Tender evaluation, Procurement of hardware and software for infrastructure.	</a:t>
            </a:r>
          </a:p>
          <a:p>
            <a:pPr marL="0" indent="0">
              <a:buFontTx/>
              <a:buNone/>
            </a:pPr>
            <a:endParaRPr lang="en-US" alt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</a:pPr>
            <a:r>
              <a:rPr lang="en-US" altLang="en-US" sz="2000" dirty="0">
                <a:latin typeface="Arial" pitchFamily="34" charset="0"/>
                <a:cs typeface="Arial" pitchFamily="34" charset="0"/>
              </a:rPr>
              <a:t>c. Database Installation / Configuration / Maintenance / </a:t>
            </a:r>
            <a:r>
              <a:rPr lang="en-US" altLang="en-US" sz="2000" dirty="0" err="1">
                <a:latin typeface="Arial" pitchFamily="34" charset="0"/>
                <a:cs typeface="Arial" pitchFamily="34" charset="0"/>
              </a:rPr>
              <a:t>Upgradation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 / Fine tuning.	</a:t>
            </a:r>
          </a:p>
          <a:p>
            <a:pPr marL="0" indent="0">
              <a:buFontTx/>
              <a:buNone/>
            </a:pPr>
            <a:endParaRPr lang="en-US" alt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</a:pPr>
            <a:r>
              <a:rPr lang="en-US" altLang="en-US" sz="2000" dirty="0">
                <a:latin typeface="Arial" pitchFamily="34" charset="0"/>
                <a:cs typeface="Arial" pitchFamily="34" charset="0"/>
              </a:rPr>
              <a:t>d. Network device Installation / Configuration / Maintenance/</a:t>
            </a:r>
            <a:r>
              <a:rPr lang="en-US" altLang="en-US" sz="2000" dirty="0" err="1">
                <a:latin typeface="Arial" pitchFamily="34" charset="0"/>
                <a:cs typeface="Arial" pitchFamily="34" charset="0"/>
              </a:rPr>
              <a:t>Upgradation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FontTx/>
              <a:buNone/>
            </a:pPr>
            <a:r>
              <a:rPr lang="en-US" altLang="en-US" sz="2000" dirty="0">
                <a:latin typeface="Arial" pitchFamily="34" charset="0"/>
                <a:cs typeface="Arial" pitchFamily="34" charset="0"/>
              </a:rPr>
              <a:t>	</a:t>
            </a:r>
          </a:p>
          <a:p>
            <a:pPr marL="0" indent="0">
              <a:buFontTx/>
              <a:buNone/>
            </a:pPr>
            <a:r>
              <a:rPr lang="en-US" altLang="en-US" sz="2000" dirty="0">
                <a:latin typeface="Arial" pitchFamily="34" charset="0"/>
                <a:cs typeface="Arial" pitchFamily="34" charset="0"/>
              </a:rPr>
              <a:t>e. Network security Policy formation / Configuration / Maintenance/ </a:t>
            </a:r>
            <a:r>
              <a:rPr lang="en-US" altLang="en-US" sz="2000" dirty="0" err="1">
                <a:latin typeface="Arial" pitchFamily="34" charset="0"/>
                <a:cs typeface="Arial" pitchFamily="34" charset="0"/>
              </a:rPr>
              <a:t>Upgradation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.	</a:t>
            </a:r>
          </a:p>
          <a:p>
            <a:pPr marL="0" indent="0">
              <a:buFontTx/>
              <a:buNone/>
            </a:pPr>
            <a:endParaRPr lang="en-US" alt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</a:pPr>
            <a:endParaRPr lang="en-US" alt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</a:pPr>
            <a:endParaRPr lang="en-US" alt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</a:pPr>
            <a:endParaRPr lang="en-US" alt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</a:pPr>
            <a:endParaRPr lang="en-US" alt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EFF039F-A7C9-46A9-837E-EED248E04BEF}" type="slidenum">
              <a:rPr lang="en-US" altLang="en-US">
                <a:latin typeface="Arial" pitchFamily="34" charset="0"/>
                <a:cs typeface="Arial" pitchFamily="34" charset="0"/>
              </a:rPr>
              <a:pPr/>
              <a:t>3</a:t>
            </a:fld>
            <a:endParaRPr lang="en-US" alt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SERVICE DELIVERY- INFRASTRUCTURE MANAGEMENT, HARDWARE SERVICES &amp; </a:t>
            </a:r>
            <a:r>
              <a:rPr lang="en-US" alt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IMPLEMENTATION </a:t>
            </a:r>
            <a:r>
              <a:rPr lang="en-US" altLang="en-US" sz="24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during the residency period</a:t>
            </a:r>
            <a:endParaRPr lang="en-US" sz="24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sz="2000" dirty="0">
                <a:latin typeface="Arial" pitchFamily="34" charset="0"/>
                <a:cs typeface="Arial" pitchFamily="34" charset="0"/>
              </a:rPr>
              <a:t>f. Server Installation / Configuration / </a:t>
            </a:r>
            <a:r>
              <a:rPr lang="en-US" altLang="en-US" sz="2000" dirty="0" err="1">
                <a:latin typeface="Arial" pitchFamily="34" charset="0"/>
                <a:cs typeface="Arial" pitchFamily="34" charset="0"/>
              </a:rPr>
              <a:t>Upgradation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 / Tuning.	</a:t>
            </a:r>
          </a:p>
          <a:p>
            <a:pPr marL="0" indent="0">
              <a:buFontTx/>
              <a:buNone/>
            </a:pPr>
            <a:endParaRPr lang="en-US" alt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</a:pPr>
            <a:r>
              <a:rPr lang="en-US" altLang="en-US" sz="2000" dirty="0">
                <a:latin typeface="Arial" pitchFamily="34" charset="0"/>
                <a:cs typeface="Arial" pitchFamily="34" charset="0"/>
              </a:rPr>
              <a:t>g. Storage Installation / Configuration / </a:t>
            </a:r>
            <a:r>
              <a:rPr lang="en-US" altLang="en-US" sz="2000" dirty="0" err="1">
                <a:latin typeface="Arial" pitchFamily="34" charset="0"/>
                <a:cs typeface="Arial" pitchFamily="34" charset="0"/>
              </a:rPr>
              <a:t>Upgradation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 / Tuning.	</a:t>
            </a:r>
          </a:p>
          <a:p>
            <a:pPr marL="0" indent="0">
              <a:buFontTx/>
              <a:buNone/>
            </a:pPr>
            <a:endParaRPr lang="en-US" alt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</a:pPr>
            <a:r>
              <a:rPr lang="en-US" altLang="en-US" sz="2000" dirty="0">
                <a:latin typeface="Arial" pitchFamily="34" charset="0"/>
                <a:cs typeface="Arial" pitchFamily="34" charset="0"/>
              </a:rPr>
              <a:t>h. Client device / Peripheral Installation /Configuration, Integration / </a:t>
            </a:r>
            <a:r>
              <a:rPr lang="en-US" altLang="en-US" sz="2000" dirty="0" err="1">
                <a:latin typeface="Arial" pitchFamily="34" charset="0"/>
                <a:cs typeface="Arial" pitchFamily="34" charset="0"/>
              </a:rPr>
              <a:t>Upgradation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.	</a:t>
            </a:r>
          </a:p>
          <a:p>
            <a:pPr marL="0" indent="0">
              <a:buFontTx/>
              <a:buNone/>
            </a:pPr>
            <a:endParaRPr lang="en-US" alt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</a:pPr>
            <a:r>
              <a:rPr lang="en-US" altLang="en-US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. Implementation of the software system developed / procured.	</a:t>
            </a:r>
          </a:p>
          <a:p>
            <a:pPr marL="0" indent="0">
              <a:buFontTx/>
              <a:buNone/>
            </a:pPr>
            <a:endParaRPr lang="en-US" alt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</a:pPr>
            <a:r>
              <a:rPr lang="en-US" altLang="en-US" sz="2000" dirty="0">
                <a:latin typeface="Arial" pitchFamily="34" charset="0"/>
                <a:cs typeface="Arial" pitchFamily="34" charset="0"/>
              </a:rPr>
              <a:t>j. Technical support (24 x 7) and system maintenance.	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5E24A-C79D-4114-A03A-A8251D932BDA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altLang="en-US" sz="24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PRODUCT DEVELOPMENT  (SOFTWARE DEVELOPMENT FOR INSTITUTE AS WELL AS FOR INSTITUTE PROJECTS</a:t>
            </a:r>
            <a:r>
              <a:rPr lang="en-US" altLang="en-US" sz="2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)</a:t>
            </a:r>
            <a:r>
              <a:rPr lang="en-US" altLang="en-US" sz="24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altLang="en-US" sz="2400" b="1" u="sng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during the residency period</a:t>
            </a:r>
            <a:endParaRPr lang="en-US" altLang="en-US" sz="3200" b="1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724400"/>
          </a:xfrm>
        </p:spPr>
        <p:txBody>
          <a:bodyPr/>
          <a:lstStyle/>
          <a:p>
            <a:pPr>
              <a:buNone/>
            </a:pPr>
            <a:r>
              <a:rPr lang="en-US" altLang="en-US" sz="2000" dirty="0">
                <a:latin typeface="Arial" pitchFamily="34" charset="0"/>
                <a:cs typeface="Arial" pitchFamily="34" charset="0"/>
              </a:rPr>
              <a:t>a. Requirement Analysis / Proof of concept. 	</a:t>
            </a:r>
          </a:p>
          <a:p>
            <a:pPr>
              <a:buNone/>
            </a:pPr>
            <a:endParaRPr lang="en-US" altLang="en-US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altLang="en-US" sz="2000" dirty="0">
                <a:latin typeface="Arial" pitchFamily="34" charset="0"/>
                <a:cs typeface="Arial" pitchFamily="34" charset="0"/>
              </a:rPr>
              <a:t>b. System Design / New Software Architecture Design.	</a:t>
            </a:r>
          </a:p>
          <a:p>
            <a:pPr>
              <a:buNone/>
            </a:pPr>
            <a:endParaRPr lang="en-US" altLang="en-US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altLang="en-US" sz="2000" dirty="0">
                <a:latin typeface="Arial" pitchFamily="34" charset="0"/>
                <a:cs typeface="Arial" pitchFamily="34" charset="0"/>
              </a:rPr>
              <a:t>c. Developing algorithms , Evaluation and solving programming problems.	</a:t>
            </a:r>
          </a:p>
          <a:p>
            <a:pPr>
              <a:buNone/>
            </a:pPr>
            <a:endParaRPr lang="en-US" altLang="en-US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altLang="en-US" sz="2000" dirty="0">
                <a:latin typeface="Arial" pitchFamily="34" charset="0"/>
                <a:cs typeface="Arial" pitchFamily="34" charset="0"/>
              </a:rPr>
              <a:t>d. Software Development(Coding), Testing, Evaluation, </a:t>
            </a:r>
            <a:r>
              <a:rPr lang="en-US" altLang="en-US" sz="2000" dirty="0" err="1">
                <a:latin typeface="Arial" pitchFamily="34" charset="0"/>
                <a:cs typeface="Arial" pitchFamily="34" charset="0"/>
              </a:rPr>
              <a:t>Upgradation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, Implementation.</a:t>
            </a:r>
            <a:r>
              <a:rPr lang="en-US" altLang="en-US" sz="3600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None/>
            </a:pPr>
            <a:r>
              <a:rPr lang="en-US" altLang="en-US" sz="3600" dirty="0"/>
              <a:t>	</a:t>
            </a:r>
          </a:p>
          <a:p>
            <a:pPr>
              <a:buNone/>
            </a:pPr>
            <a:r>
              <a:rPr lang="en-US" altLang="en-US" sz="3600" dirty="0"/>
              <a:t>		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AA71290-A930-436F-B067-1263FF609A46}" type="slidenum">
              <a:rPr lang="en-US" altLang="en-US"/>
              <a:pPr/>
              <a:t>5</a:t>
            </a:fld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alt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TEACHING AND </a:t>
            </a:r>
            <a:r>
              <a:rPr lang="en-US" alt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TRAINING </a:t>
            </a:r>
            <a:r>
              <a:rPr lang="en-US" altLang="en-US" sz="24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during the residency period </a:t>
            </a:r>
            <a:endParaRPr lang="en-US" altLang="en-US" sz="2400" b="1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7772400" cy="5181600"/>
          </a:xfrm>
        </p:spPr>
        <p:txBody>
          <a:bodyPr/>
          <a:lstStyle/>
          <a:p>
            <a:pPr>
              <a:buNone/>
            </a:pPr>
            <a:r>
              <a:rPr lang="en-US" altLang="en-US" sz="2000" dirty="0"/>
              <a:t>a. 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Training staff on the usage of various products.	</a:t>
            </a:r>
          </a:p>
          <a:p>
            <a:pPr>
              <a:buNone/>
            </a:pPr>
            <a:endParaRPr lang="en-US" altLang="en-US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altLang="en-US" sz="2000" dirty="0">
                <a:latin typeface="Arial" pitchFamily="34" charset="0"/>
                <a:cs typeface="Arial" pitchFamily="34" charset="0"/>
              </a:rPr>
              <a:t>b. Training  for Senior Residents, Students and Apprentices.	</a:t>
            </a:r>
          </a:p>
          <a:p>
            <a:pPr>
              <a:buNone/>
            </a:pPr>
            <a:endParaRPr lang="en-US" altLang="en-US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altLang="en-US" sz="2000" dirty="0">
                <a:latin typeface="Arial" pitchFamily="34" charset="0"/>
                <a:cs typeface="Arial" pitchFamily="34" charset="0"/>
              </a:rPr>
              <a:t>c. Participation in Departmental, Institutional, programs sponsored by National Associations and other educational Institutions, educational exercises </a:t>
            </a:r>
            <a:r>
              <a:rPr lang="en-US" altLang="en-US" sz="2000" dirty="0" err="1">
                <a:latin typeface="Arial" pitchFamily="34" charset="0"/>
                <a:cs typeface="Arial" pitchFamily="34" charset="0"/>
              </a:rPr>
              <a:t>ie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 Continuing Medical Education, Grand rounds, Seminars.	</a:t>
            </a:r>
          </a:p>
          <a:p>
            <a:pPr>
              <a:buNone/>
            </a:pPr>
            <a:endParaRPr lang="en-US" altLang="en-US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altLang="en-US" sz="2000" dirty="0">
                <a:latin typeface="Arial" pitchFamily="34" charset="0"/>
                <a:cs typeface="Arial" pitchFamily="34" charset="0"/>
              </a:rPr>
              <a:t>d. Teaching material /Book / Monograph / Technical manual /User Guide for </a:t>
            </a:r>
            <a:r>
              <a:rPr lang="en-US" altLang="en-US" sz="2000" dirty="0" err="1">
                <a:latin typeface="Arial" pitchFamily="34" charset="0"/>
                <a:cs typeface="Arial" pitchFamily="34" charset="0"/>
              </a:rPr>
              <a:t>softwares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.	</a:t>
            </a:r>
          </a:p>
          <a:p>
            <a:pPr>
              <a:buNone/>
            </a:pPr>
            <a:endParaRPr lang="en-US" altLang="en-US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altLang="en-US" sz="2000" dirty="0">
                <a:latin typeface="Arial" pitchFamily="34" charset="0"/>
                <a:cs typeface="Arial" pitchFamily="34" charset="0"/>
              </a:rPr>
              <a:t>e. Invited talks/ Chairing session / Resource Person in International/National  conference / Workshop /Seminar  /Symposium.</a:t>
            </a:r>
          </a:p>
          <a:p>
            <a:pPr>
              <a:buNone/>
            </a:pPr>
            <a:endParaRPr lang="en-US" altLang="en-US" dirty="0"/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2D726C1-EB0A-4B1F-ACA9-76967FBAB88C}" type="slidenum">
              <a:rPr lang="en-US" altLang="en-US"/>
              <a:pPr/>
              <a:t>6</a:t>
            </a:fld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TEACHING AND </a:t>
            </a:r>
            <a:r>
              <a:rPr lang="en-US" alt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TRAINING </a:t>
            </a:r>
            <a:r>
              <a:rPr lang="en-US" altLang="en-US" sz="24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during the residency period </a:t>
            </a:r>
            <a:endParaRPr lang="en-US" sz="24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953000"/>
          </a:xfrm>
        </p:spPr>
        <p:txBody>
          <a:bodyPr/>
          <a:lstStyle/>
          <a:p>
            <a:pPr>
              <a:buNone/>
            </a:pPr>
            <a:endParaRPr lang="en-US" altLang="en-US" sz="2000" dirty="0"/>
          </a:p>
          <a:p>
            <a:pPr>
              <a:buNone/>
            </a:pPr>
            <a:r>
              <a:rPr lang="en-US" altLang="en-US" sz="2000" dirty="0">
                <a:latin typeface="Arial" pitchFamily="34" charset="0"/>
                <a:cs typeface="Arial" pitchFamily="34" charset="0"/>
              </a:rPr>
              <a:t>f. Visiting / Adjunct Professorship / </a:t>
            </a:r>
            <a:r>
              <a:rPr lang="en-US" altLang="en-US" sz="2000" dirty="0" err="1">
                <a:latin typeface="Arial" pitchFamily="34" charset="0"/>
                <a:cs typeface="Arial" pitchFamily="34" charset="0"/>
              </a:rPr>
              <a:t>Examinership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None/>
            </a:pPr>
            <a:endParaRPr lang="en-US" altLang="en-US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altLang="en-US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altLang="en-US" sz="2000" dirty="0">
                <a:latin typeface="Arial" pitchFamily="34" charset="0"/>
                <a:cs typeface="Arial" pitchFamily="34" charset="0"/>
              </a:rPr>
              <a:t>g. Question paper setting / Evaluation of answer sheet / Conducting Viva &amp; Thesis evaluation / Innovation in teaching methods introduced.		</a:t>
            </a:r>
          </a:p>
          <a:p>
            <a:pPr>
              <a:buNone/>
            </a:pPr>
            <a:endParaRPr lang="en-US" altLang="en-US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altLang="en-US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altLang="en-US" sz="2000" dirty="0">
                <a:latin typeface="Arial" pitchFamily="34" charset="0"/>
                <a:cs typeface="Arial" pitchFamily="34" charset="0"/>
              </a:rPr>
              <a:t>h. Journal reviewer / Editorial panel / Project Evaluation.	</a:t>
            </a:r>
          </a:p>
          <a:p>
            <a:pPr>
              <a:buNone/>
            </a:pPr>
            <a:endParaRPr lang="en-US" altLang="en-US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altLang="en-US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altLang="en-US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. A higher degree in the relevant field of specialization. 	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5E24A-C79D-4114-A03A-A8251D932BDA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alt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CORPORATE </a:t>
            </a:r>
            <a:r>
              <a:rPr lang="en-US" alt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ACTIVITIES </a:t>
            </a:r>
            <a:r>
              <a:rPr lang="en-US" altLang="en-US" sz="24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during the residency period </a:t>
            </a:r>
            <a:endParaRPr lang="en-US" altLang="en-US" sz="2400" b="1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772400" cy="4953000"/>
          </a:xfrm>
        </p:spPr>
        <p:txBody>
          <a:bodyPr/>
          <a:lstStyle/>
          <a:p>
            <a:pPr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a. Organize International / National conference / Symposium / Workshop 	</a:t>
            </a:r>
          </a:p>
          <a:p>
            <a:pPr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b. Organize IT related  in house Training / Workshop / Seminar	</a:t>
            </a:r>
          </a:p>
          <a:p>
            <a:pPr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c. Membership of Institutional Administrative(including stock-verification) / Academic committees	</a:t>
            </a:r>
          </a:p>
          <a:p>
            <a:pPr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d. Chair / Member / Secretary of Statutory Committee</a:t>
            </a:r>
          </a:p>
          <a:p>
            <a:pPr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		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5E24A-C79D-4114-A03A-A8251D932BDA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CORPORATE </a:t>
            </a:r>
            <a:r>
              <a:rPr lang="en-US" alt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ACTIVITIES </a:t>
            </a:r>
            <a:r>
              <a:rPr lang="en-US" altLang="en-US" sz="24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during the residency period </a:t>
            </a:r>
            <a:endParaRPr lang="en-US" sz="24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e. Chair/Member of (National / International) Scientific / Management committee / task force / industry</a:t>
            </a:r>
          </a:p>
          <a:p>
            <a:pPr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f. Member of Review /Enquiry / Selection committee  of the Institute	</a:t>
            </a:r>
          </a:p>
          <a:p>
            <a:pPr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g. President / Secretary / Convener / Treasurer of International / National Professional Society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5E24A-C79D-4114-A03A-A8251D932BDA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</TotalTime>
  <Words>246</Words>
  <Application>Microsoft Macintosh PowerPoint</Application>
  <PresentationFormat>On-screen Show (4:3)</PresentationFormat>
  <Paragraphs>112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Index Slide(Computer Division) (Time allotted for presentation is 7 minutes and prepare B&amp;W slides)</vt:lpstr>
      <vt:lpstr>General information</vt:lpstr>
      <vt:lpstr>   SERVICE DELIVERY- INFRASTRUCTURE MANAGEMENT, HARDWARE SERVICES &amp; IMPLEMENTATION during the residency period   </vt:lpstr>
      <vt:lpstr>SERVICE DELIVERY- INFRASTRUCTURE MANAGEMENT, HARDWARE SERVICES &amp; IMPLEMENTATION during the residency period</vt:lpstr>
      <vt:lpstr>PRODUCT DEVELOPMENT  (SOFTWARE DEVELOPMENT FOR INSTITUTE AS WELL AS FOR INSTITUTE PROJECTS) during the residency period</vt:lpstr>
      <vt:lpstr> TEACHING AND TRAINING during the residency period </vt:lpstr>
      <vt:lpstr>TEACHING AND TRAINING during the residency period </vt:lpstr>
      <vt:lpstr>CORPORATE ACTIVITIES during the residency period </vt:lpstr>
      <vt:lpstr>CORPORATE ACTIVITIES during the residency period </vt:lpstr>
      <vt:lpstr>Self -Assessment</vt:lpstr>
    </vt:vector>
  </TitlesOfParts>
  <Company>SCTIMST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information</dc:title>
  <dc:creator>director</dc:creator>
  <cp:lastModifiedBy>comp_2163</cp:lastModifiedBy>
  <cp:revision>81</cp:revision>
  <dcterms:created xsi:type="dcterms:W3CDTF">2011-04-13T05:58:04Z</dcterms:created>
  <dcterms:modified xsi:type="dcterms:W3CDTF">2019-06-15T10:36:30Z</dcterms:modified>
</cp:coreProperties>
</file>